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2" r:id="rId1"/>
  </p:sldMasterIdLst>
  <p:sldIdLst>
    <p:sldId id="256" r:id="rId2"/>
    <p:sldId id="258" r:id="rId3"/>
    <p:sldId id="257" r:id="rId4"/>
    <p:sldId id="259" r:id="rId5"/>
    <p:sldId id="261" r:id="rId6"/>
    <p:sldId id="260" r:id="rId7"/>
    <p:sldId id="262" r:id="rId8"/>
    <p:sldId id="263" r:id="rId9"/>
    <p:sldId id="264" r:id="rId10"/>
    <p:sldId id="265" r:id="rId11"/>
    <p:sldId id="266" r:id="rId12"/>
    <p:sldId id="267" r:id="rId13"/>
    <p:sldId id="268" r:id="rId14"/>
    <p:sldId id="270" r:id="rId15"/>
    <p:sldId id="269"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76" d="100"/>
          <a:sy n="76" d="100"/>
        </p:scale>
        <p:origin x="-696" y="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6388" y="739588"/>
            <a:ext cx="8513762" cy="2729753"/>
          </a:xfrm>
        </p:spPr>
        <p:txBody>
          <a:bodyPr>
            <a:noAutofit/>
          </a:bodyPr>
          <a:lstStyle>
            <a:lvl1pPr algn="l">
              <a:lnSpc>
                <a:spcPts val="10800"/>
              </a:lnSpc>
              <a:defRPr sz="10000" b="1" spc="-250" baseline="0">
                <a:solidFill>
                  <a:schemeClr val="tx2"/>
                </a:solidFill>
              </a:defRPr>
            </a:lvl1pPr>
          </a:lstStyle>
          <a:p>
            <a:r>
              <a:rPr lang="en-US" smtClean="0"/>
              <a:t>Click to edit Master title style</a:t>
            </a:r>
            <a:endParaRPr/>
          </a:p>
        </p:txBody>
      </p:sp>
      <p:sp>
        <p:nvSpPr>
          <p:cNvPr id="3" name="Subtitle 2"/>
          <p:cNvSpPr>
            <a:spLocks noGrp="1"/>
          </p:cNvSpPr>
          <p:nvPr>
            <p:ph type="subTitle" idx="1"/>
          </p:nvPr>
        </p:nvSpPr>
        <p:spPr>
          <a:xfrm>
            <a:off x="306388" y="3505200"/>
            <a:ext cx="4683050" cy="1344706"/>
          </a:xfrm>
        </p:spPr>
        <p:txBody>
          <a:bodyPr anchor="b" anchorCtr="0">
            <a:normAutofit/>
          </a:bodyPr>
          <a:lstStyle>
            <a:lvl1pPr marL="0" indent="0" algn="l">
              <a:buNone/>
              <a:defRPr sz="44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75294"/>
            <a:ext cx="1600200" cy="365125"/>
          </a:xfrm>
        </p:spPr>
        <p:txBody>
          <a:bodyPr/>
          <a:lstStyle>
            <a:lvl1pPr>
              <a:defRPr sz="1100">
                <a:solidFill>
                  <a:schemeClr val="tx2"/>
                </a:solidFill>
              </a:defRPr>
            </a:lvl1pPr>
          </a:lstStyle>
          <a:p>
            <a:fld id="{FA92321C-D19D-B245-99EB-AAB963E6F0EC}" type="datetimeFigureOut">
              <a:rPr lang="en-US" smtClean="0"/>
              <a:pPr/>
              <a:t>11/6/2011</a:t>
            </a:fld>
            <a:endParaRPr lang="en-US"/>
          </a:p>
        </p:txBody>
      </p:sp>
      <p:sp>
        <p:nvSpPr>
          <p:cNvPr id="5" name="Footer Placeholder 4"/>
          <p:cNvSpPr>
            <a:spLocks noGrp="1"/>
          </p:cNvSpPr>
          <p:nvPr>
            <p:ph type="ftr" sz="quarter" idx="11"/>
          </p:nvPr>
        </p:nvSpPr>
        <p:spPr>
          <a:xfrm>
            <a:off x="2209800" y="6275294"/>
            <a:ext cx="5638800" cy="365125"/>
          </a:xfrm>
        </p:spPr>
        <p:txBody>
          <a:bodyPr/>
          <a:lstStyle>
            <a:lvl1pPr algn="l">
              <a:defRPr sz="1100">
                <a:solidFill>
                  <a:schemeClr val="tx2"/>
                </a:solidFill>
              </a:defRPr>
            </a:lvl1pPr>
          </a:lstStyle>
          <a:p>
            <a:endParaRPr lang="en-US"/>
          </a:p>
        </p:txBody>
      </p:sp>
      <p:sp>
        <p:nvSpPr>
          <p:cNvPr id="6" name="Slide Number Placeholder 5"/>
          <p:cNvSpPr>
            <a:spLocks noGrp="1"/>
          </p:cNvSpPr>
          <p:nvPr>
            <p:ph type="sldNum" sz="quarter" idx="12"/>
          </p:nvPr>
        </p:nvSpPr>
        <p:spPr>
          <a:xfrm>
            <a:off x="8077200" y="6275294"/>
            <a:ext cx="609600" cy="365125"/>
          </a:xfrm>
        </p:spPr>
        <p:txBody>
          <a:bodyPr/>
          <a:lstStyle>
            <a:lvl1pPr>
              <a:defRPr sz="1400">
                <a:solidFill>
                  <a:schemeClr val="tx2"/>
                </a:solidFill>
              </a:defRPr>
            </a:lvl1pPr>
          </a:lstStyle>
          <a:p>
            <a:fld id="{02C9E180-0269-8E4A-B65B-9815A75BD3D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1823" y="1227427"/>
            <a:ext cx="3657600" cy="566738"/>
          </a:xfrm>
        </p:spPr>
        <p:txBody>
          <a:bodyPr anchor="b">
            <a:noAutofit/>
          </a:bodyPr>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rot="194096">
            <a:off x="4845353" y="975801"/>
            <a:ext cx="3496570" cy="4747249"/>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631823" y="1799793"/>
            <a:ext cx="3657600" cy="3991408"/>
          </a:xfrm>
        </p:spPr>
        <p:txBody>
          <a:bodyPr>
            <a:normAutofit/>
          </a:bodyPr>
          <a:lstStyle>
            <a:lvl1pPr marL="0" indent="0" algn="l">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92321C-D19D-B245-99EB-AAB963E6F0EC}" type="datetimeFigureOut">
              <a:rPr lang="en-US" smtClean="0"/>
              <a:pPr/>
              <a:t>11/6/2011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C9E180-0269-8E4A-B65B-9815A75BD3D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32011" y="4329953"/>
            <a:ext cx="7907151" cy="927847"/>
          </a:xfrm>
        </p:spPr>
        <p:txBody>
          <a:bodyPr anchor="b" anchorCtr="0">
            <a:noAutofit/>
          </a:bodyPr>
          <a:lstStyle>
            <a:lvl1pPr algn="l">
              <a:defRPr sz="3600"/>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FA92321C-D19D-B245-99EB-AAB963E6F0EC}" type="datetimeFigureOut">
              <a:rPr lang="en-US" smtClean="0"/>
              <a:pPr/>
              <a:t>11/6/2011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C9E180-0269-8E4A-B65B-9815A75BD3D6}" type="slidenum">
              <a:rPr lang="en-US" smtClean="0"/>
              <a:pPr/>
              <a:t>‹#›</a:t>
            </a:fld>
            <a:endParaRPr lang="en-US"/>
          </a:p>
        </p:txBody>
      </p:sp>
      <p:sp>
        <p:nvSpPr>
          <p:cNvPr id="7" name="Text Placeholder 6"/>
          <p:cNvSpPr>
            <a:spLocks noGrp="1"/>
          </p:cNvSpPr>
          <p:nvPr>
            <p:ph type="body" sz="quarter" idx="13"/>
          </p:nvPr>
        </p:nvSpPr>
        <p:spPr>
          <a:xfrm>
            <a:off x="634196" y="5257800"/>
            <a:ext cx="7904950" cy="990600"/>
          </a:xfrm>
        </p:spPr>
        <p:txBody>
          <a:bodyPr>
            <a:normAutofit/>
          </a:bodyPr>
          <a:lstStyle>
            <a:lvl1pPr marL="0" indent="0">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Picture Placeholder 2"/>
          <p:cNvSpPr>
            <a:spLocks noGrp="1"/>
          </p:cNvSpPr>
          <p:nvPr>
            <p:ph type="pic" idx="1"/>
          </p:nvPr>
        </p:nvSpPr>
        <p:spPr>
          <a:xfrm rot="319004">
            <a:off x="2075968" y="741009"/>
            <a:ext cx="4914362" cy="3240064"/>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9" name="Picture Placeholder 2"/>
          <p:cNvSpPr>
            <a:spLocks noGrp="1"/>
          </p:cNvSpPr>
          <p:nvPr>
            <p:ph type="pic" idx="14"/>
          </p:nvPr>
        </p:nvSpPr>
        <p:spPr>
          <a:xfrm rot="21346724">
            <a:off x="436037" y="494284"/>
            <a:ext cx="4663440" cy="3030003"/>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 name="Title 1"/>
          <p:cNvSpPr>
            <a:spLocks noGrp="1"/>
          </p:cNvSpPr>
          <p:nvPr>
            <p:ph type="title"/>
          </p:nvPr>
        </p:nvSpPr>
        <p:spPr>
          <a:xfrm>
            <a:off x="632011" y="4329953"/>
            <a:ext cx="7907151" cy="927847"/>
          </a:xfrm>
        </p:spPr>
        <p:txBody>
          <a:bodyPr anchor="b" anchorCtr="0">
            <a:noAutofit/>
          </a:bodyPr>
          <a:lstStyle>
            <a:lvl1pPr algn="l">
              <a:defRPr sz="3600"/>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FA92321C-D19D-B245-99EB-AAB963E6F0EC}" type="datetimeFigureOut">
              <a:rPr lang="en-US" smtClean="0"/>
              <a:pPr/>
              <a:t>11/6/2011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C9E180-0269-8E4A-B65B-9815A75BD3D6}" type="slidenum">
              <a:rPr lang="en-US" smtClean="0"/>
              <a:pPr/>
              <a:t>‹#›</a:t>
            </a:fld>
            <a:endParaRPr lang="en-US"/>
          </a:p>
        </p:txBody>
      </p:sp>
      <p:sp>
        <p:nvSpPr>
          <p:cNvPr id="7" name="Text Placeholder 6"/>
          <p:cNvSpPr>
            <a:spLocks noGrp="1"/>
          </p:cNvSpPr>
          <p:nvPr>
            <p:ph type="body" sz="quarter" idx="13"/>
          </p:nvPr>
        </p:nvSpPr>
        <p:spPr>
          <a:xfrm>
            <a:off x="634196" y="5257800"/>
            <a:ext cx="7904950" cy="990600"/>
          </a:xfrm>
        </p:spPr>
        <p:txBody>
          <a:bodyPr>
            <a:normAutofit/>
          </a:bodyPr>
          <a:lstStyle>
            <a:lvl1pPr marL="0" indent="0">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Picture Placeholder 2"/>
          <p:cNvSpPr>
            <a:spLocks noGrp="1"/>
          </p:cNvSpPr>
          <p:nvPr>
            <p:ph type="pic" idx="1"/>
          </p:nvPr>
        </p:nvSpPr>
        <p:spPr>
          <a:xfrm rot="152337">
            <a:off x="4118577" y="735553"/>
            <a:ext cx="4663440" cy="3030003"/>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A92321C-D19D-B245-99EB-AAB963E6F0EC}" type="datetimeFigureOut">
              <a:rPr lang="en-US" smtClean="0"/>
              <a:pPr/>
              <a:t>11/6/2011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C9E180-0269-8E4A-B65B-9815A75BD3D6}"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72400" y="685801"/>
            <a:ext cx="757518" cy="5440680"/>
          </a:xfrm>
        </p:spPr>
        <p:txBody>
          <a:bodyPr vert="eaVert">
            <a:noAutofit/>
          </a:bodyPr>
          <a:lstStyle/>
          <a:p>
            <a:r>
              <a:rPr lang="en-US" smtClean="0"/>
              <a:t>Click to edit Master title style</a:t>
            </a:r>
            <a:endParaRPr/>
          </a:p>
        </p:txBody>
      </p:sp>
      <p:sp>
        <p:nvSpPr>
          <p:cNvPr id="3" name="Vertical Text Placeholder 2"/>
          <p:cNvSpPr>
            <a:spLocks noGrp="1"/>
          </p:cNvSpPr>
          <p:nvPr>
            <p:ph type="body" orient="vert" idx="1"/>
          </p:nvPr>
        </p:nvSpPr>
        <p:spPr>
          <a:xfrm>
            <a:off x="631825" y="685801"/>
            <a:ext cx="6561137" cy="5440680"/>
          </a:xfrm>
        </p:spPr>
        <p:txBody>
          <a:bodyPr vert="eaVe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A92321C-D19D-B245-99EB-AAB963E6F0EC}" type="datetimeFigureOut">
              <a:rPr lang="en-US" smtClean="0"/>
              <a:pPr/>
              <a:t>11/6/2011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C9E180-0269-8E4A-B65B-9815A75BD3D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normAutofit/>
          </a:bodyPr>
          <a:lstStyle>
            <a:lvl1pPr>
              <a:spcBef>
                <a:spcPts val="22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A92321C-D19D-B245-99EB-AAB963E6F0EC}" type="datetimeFigureOut">
              <a:rPr lang="en-US" smtClean="0"/>
              <a:pPr/>
              <a:t>11/6/2011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C9E180-0269-8E4A-B65B-9815A75BD3D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2151" y="4822206"/>
            <a:ext cx="8511989" cy="1446975"/>
          </a:xfrm>
        </p:spPr>
        <p:txBody>
          <a:bodyPr lIns="0" tIns="0" rIns="0" bIns="0" anchor="t">
            <a:noAutofit/>
          </a:bodyPr>
          <a:lstStyle>
            <a:lvl1pPr algn="l">
              <a:lnSpc>
                <a:spcPts val="13800"/>
              </a:lnSpc>
              <a:defRPr sz="13500" b="1" cap="none" spc="-250" baseline="0">
                <a:solidFill>
                  <a:schemeClr val="tx2"/>
                </a:solidFill>
              </a:defRPr>
            </a:lvl1pPr>
          </a:lstStyle>
          <a:p>
            <a:r>
              <a:rPr lang="en-US" smtClean="0"/>
              <a:t>Click to edit Master title style</a:t>
            </a:r>
            <a:endParaRPr/>
          </a:p>
        </p:txBody>
      </p:sp>
      <p:sp>
        <p:nvSpPr>
          <p:cNvPr id="3" name="Text Placeholder 2"/>
          <p:cNvSpPr>
            <a:spLocks noGrp="1"/>
          </p:cNvSpPr>
          <p:nvPr>
            <p:ph type="body" idx="1"/>
          </p:nvPr>
        </p:nvSpPr>
        <p:spPr>
          <a:xfrm>
            <a:off x="384874" y="3525980"/>
            <a:ext cx="8355714" cy="1270752"/>
          </a:xfrm>
        </p:spPr>
        <p:txBody>
          <a:bodyPr lIns="0" tIns="0" rIns="0" bIns="0" anchor="b">
            <a:normAutofit/>
          </a:bodyPr>
          <a:lstStyle>
            <a:lvl1pPr marL="0" indent="0" algn="l">
              <a:buNone/>
              <a:defRPr sz="4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2" name="Title 1"/>
          <p:cNvSpPr>
            <a:spLocks noGrp="1"/>
          </p:cNvSpPr>
          <p:nvPr>
            <p:ph type="title"/>
          </p:nvPr>
        </p:nvSpPr>
        <p:spPr>
          <a:xfrm>
            <a:off x="302151" y="4822206"/>
            <a:ext cx="8511989" cy="1446975"/>
          </a:xfrm>
        </p:spPr>
        <p:txBody>
          <a:bodyPr lIns="0" tIns="0" rIns="0" bIns="0" anchor="t">
            <a:noAutofit/>
          </a:bodyPr>
          <a:lstStyle>
            <a:lvl1pPr algn="l">
              <a:lnSpc>
                <a:spcPts val="13800"/>
              </a:lnSpc>
              <a:defRPr sz="13500" b="1" cap="none" spc="-250" baseline="0">
                <a:solidFill>
                  <a:schemeClr val="tx2"/>
                </a:solidFill>
              </a:defRPr>
            </a:lvl1pPr>
          </a:lstStyle>
          <a:p>
            <a:r>
              <a:rPr lang="en-US" smtClean="0"/>
              <a:t>Click to edit Master title style</a:t>
            </a:r>
            <a:endParaRPr/>
          </a:p>
        </p:txBody>
      </p:sp>
      <p:sp>
        <p:nvSpPr>
          <p:cNvPr id="3" name="Text Placeholder 2"/>
          <p:cNvSpPr>
            <a:spLocks noGrp="1"/>
          </p:cNvSpPr>
          <p:nvPr>
            <p:ph type="body" idx="1"/>
          </p:nvPr>
        </p:nvSpPr>
        <p:spPr>
          <a:xfrm>
            <a:off x="384874" y="3525980"/>
            <a:ext cx="4428426" cy="1270752"/>
          </a:xfrm>
        </p:spPr>
        <p:txBody>
          <a:bodyPr lIns="0" tIns="0" rIns="0" bIns="0" anchor="b">
            <a:normAutofit/>
          </a:bodyPr>
          <a:lstStyle>
            <a:lvl1pPr marL="0" indent="0" algn="l">
              <a:buNone/>
              <a:defRPr sz="4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Picture Placeholder 2"/>
          <p:cNvSpPr>
            <a:spLocks noGrp="1"/>
          </p:cNvSpPr>
          <p:nvPr>
            <p:ph type="pic" idx="13"/>
          </p:nvPr>
        </p:nvSpPr>
        <p:spPr>
          <a:xfrm rot="21263043">
            <a:off x="5231118" y="261015"/>
            <a:ext cx="3433660" cy="4204035"/>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a:p>
        </p:txBody>
      </p:sp>
      <p:sp>
        <p:nvSpPr>
          <p:cNvPr id="3" name="Content Placeholder 2"/>
          <p:cNvSpPr>
            <a:spLocks noGrp="1"/>
          </p:cNvSpPr>
          <p:nvPr>
            <p:ph sz="half" idx="1"/>
          </p:nvPr>
        </p:nvSpPr>
        <p:spPr>
          <a:xfrm>
            <a:off x="632012" y="2057400"/>
            <a:ext cx="3863788" cy="4068763"/>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61646" y="2057400"/>
            <a:ext cx="3867912" cy="4068763"/>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FA92321C-D19D-B245-99EB-AAB963E6F0EC}" type="datetimeFigureOut">
              <a:rPr lang="en-US" smtClean="0"/>
              <a:pPr/>
              <a:t>11/6/2011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C9E180-0269-8E4A-B65B-9815A75BD3D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12775" y="582706"/>
            <a:ext cx="7918450" cy="788894"/>
          </a:xfrm>
        </p:spPr>
        <p:txBody>
          <a:bodyPr>
            <a:noAutofit/>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5545" y="1546412"/>
            <a:ext cx="3867912" cy="464950"/>
          </a:xfrm>
        </p:spPr>
        <p:txBody>
          <a:bodyPr anchor="b">
            <a:noAutofit/>
          </a:bodyPr>
          <a:lstStyle>
            <a:lvl1pPr marL="0" indent="0" algn="ctr">
              <a:buNone/>
              <a:defRPr sz="26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936" y="2147887"/>
            <a:ext cx="3867912" cy="395128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63313" y="1545018"/>
            <a:ext cx="3867912" cy="466344"/>
          </a:xfrm>
        </p:spPr>
        <p:txBody>
          <a:bodyPr anchor="b">
            <a:noAutofit/>
          </a:bodyPr>
          <a:lstStyle>
            <a:lvl1pPr marL="0" indent="0" algn="ctr">
              <a:buNone/>
              <a:defRPr sz="26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313" y="2147887"/>
            <a:ext cx="3867912" cy="395128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FA92321C-D19D-B245-99EB-AAB963E6F0EC}" type="datetimeFigureOut">
              <a:rPr lang="en-US" smtClean="0"/>
              <a:pPr/>
              <a:t>11/6/2011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C9E180-0269-8E4A-B65B-9815A75BD3D6}" type="slidenum">
              <a:rPr lang="en-US" smtClean="0"/>
              <a:pPr/>
              <a:t>‹#›</a:t>
            </a:fld>
            <a:endParaRPr lang="en-US"/>
          </a:p>
        </p:txBody>
      </p:sp>
      <p:sp>
        <p:nvSpPr>
          <p:cNvPr id="12" name="Rectangle 11"/>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FA92321C-D19D-B245-99EB-AAB963E6F0EC}" type="datetimeFigureOut">
              <a:rPr lang="en-US" smtClean="0"/>
              <a:pPr/>
              <a:t>11/6/2011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C9E180-0269-8E4A-B65B-9815A75BD3D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92321C-D19D-B245-99EB-AAB963E6F0EC}" type="datetimeFigureOut">
              <a:rPr lang="en-US" smtClean="0"/>
              <a:pPr/>
              <a:t>11/6/2011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C9E180-0269-8E4A-B65B-9815A75BD3D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1825" y="1720103"/>
            <a:ext cx="3657600" cy="1162050"/>
          </a:xfrm>
        </p:spPr>
        <p:txBody>
          <a:bodyPr anchor="b">
            <a:noAutofit/>
          </a:bodyPr>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2650" y="658906"/>
            <a:ext cx="3819338" cy="546725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31825" y="2877671"/>
            <a:ext cx="3657600" cy="2339788"/>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92321C-D19D-B245-99EB-AAB963E6F0EC}" type="datetimeFigureOut">
              <a:rPr lang="en-US" smtClean="0"/>
              <a:pPr/>
              <a:t>11/6/2011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C9E180-0269-8E4A-B65B-9815A75BD3D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2775" y="582706"/>
            <a:ext cx="7918450" cy="788894"/>
          </a:xfrm>
          <a:prstGeom prst="rect">
            <a:avLst/>
          </a:prstGeom>
        </p:spPr>
        <p:txBody>
          <a:bodyPr vert="horz" lIns="91440" tIns="45720" rIns="91440" bIns="45720" rtlCol="0" anchor="t" anchorCtr="0">
            <a:normAutofit/>
          </a:bodyPr>
          <a:lstStyle/>
          <a:p>
            <a:r>
              <a:rPr lang="en-US" smtClean="0"/>
              <a:t>Click to edit Master title style</a:t>
            </a:r>
            <a:endParaRPr/>
          </a:p>
        </p:txBody>
      </p:sp>
      <p:sp>
        <p:nvSpPr>
          <p:cNvPr id="3" name="Text Placeholder 2"/>
          <p:cNvSpPr>
            <a:spLocks noGrp="1"/>
          </p:cNvSpPr>
          <p:nvPr>
            <p:ph type="body" idx="1"/>
          </p:nvPr>
        </p:nvSpPr>
        <p:spPr>
          <a:xfrm>
            <a:off x="988358" y="2044700"/>
            <a:ext cx="7167284" cy="40814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275294"/>
            <a:ext cx="1600200" cy="365125"/>
          </a:xfrm>
          <a:prstGeom prst="rect">
            <a:avLst/>
          </a:prstGeom>
        </p:spPr>
        <p:txBody>
          <a:bodyPr vert="horz" lIns="91440" tIns="45720" rIns="91440" bIns="45720" rtlCol="0" anchor="ctr"/>
          <a:lstStyle>
            <a:lvl1pPr algn="l">
              <a:defRPr sz="1100">
                <a:solidFill>
                  <a:schemeClr val="tx2"/>
                </a:solidFill>
              </a:defRPr>
            </a:lvl1pPr>
          </a:lstStyle>
          <a:p>
            <a:fld id="{FA92321C-D19D-B245-99EB-AAB963E6F0EC}" type="datetimeFigureOut">
              <a:rPr lang="en-US" smtClean="0"/>
              <a:pPr/>
              <a:t>11/6/2011</a:t>
            </a:fld>
            <a:endParaRPr lang="en-US"/>
          </a:p>
        </p:txBody>
      </p:sp>
      <p:sp>
        <p:nvSpPr>
          <p:cNvPr id="5" name="Footer Placeholder 4"/>
          <p:cNvSpPr>
            <a:spLocks noGrp="1"/>
          </p:cNvSpPr>
          <p:nvPr>
            <p:ph type="ftr" sz="quarter" idx="3"/>
          </p:nvPr>
        </p:nvSpPr>
        <p:spPr>
          <a:xfrm>
            <a:off x="2205318" y="6275294"/>
            <a:ext cx="5643282" cy="365125"/>
          </a:xfrm>
          <a:prstGeom prst="rect">
            <a:avLst/>
          </a:prstGeom>
        </p:spPr>
        <p:txBody>
          <a:bodyPr vert="horz" lIns="91440" tIns="45720" rIns="91440" bIns="45720" rtlCol="0" anchor="ctr"/>
          <a:lstStyle>
            <a:lvl1pPr algn="l">
              <a:defRPr sz="1100">
                <a:solidFill>
                  <a:schemeClr val="tx2"/>
                </a:solidFill>
              </a:defRPr>
            </a:lvl1pPr>
          </a:lstStyle>
          <a:p>
            <a:endParaRPr lang="en-US"/>
          </a:p>
        </p:txBody>
      </p:sp>
      <p:sp>
        <p:nvSpPr>
          <p:cNvPr id="6" name="Slide Number Placeholder 5"/>
          <p:cNvSpPr>
            <a:spLocks noGrp="1"/>
          </p:cNvSpPr>
          <p:nvPr>
            <p:ph type="sldNum" sz="quarter" idx="4"/>
          </p:nvPr>
        </p:nvSpPr>
        <p:spPr>
          <a:xfrm>
            <a:off x="8077200" y="6275294"/>
            <a:ext cx="609600" cy="365125"/>
          </a:xfrm>
          <a:prstGeom prst="rect">
            <a:avLst/>
          </a:prstGeom>
        </p:spPr>
        <p:txBody>
          <a:bodyPr vert="horz" lIns="91440" tIns="45720" rIns="91440" bIns="45720" rtlCol="0" anchor="ctr"/>
          <a:lstStyle>
            <a:lvl1pPr algn="r">
              <a:defRPr sz="1400">
                <a:solidFill>
                  <a:schemeClr val="tx2"/>
                </a:solidFill>
              </a:defRPr>
            </a:lvl1pPr>
          </a:lstStyle>
          <a:p>
            <a:fld id="{02C9E180-0269-8E4A-B65B-9815A75BD3D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 id="2147483765" r:id="rId13"/>
    <p:sldLayoutId id="2147483766" r:id="rId14"/>
  </p:sldLayoutIdLst>
  <p:txStyles>
    <p:titleStyle>
      <a:lvl1pPr algn="ctr" defTabSz="914400" rtl="0" eaLnBrk="1" latinLnBrk="0" hangingPunct="1">
        <a:spcBef>
          <a:spcPct val="0"/>
        </a:spcBef>
        <a:buNone/>
        <a:defRPr sz="4200" kern="120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bg2"/>
        </a:buClr>
        <a:buSzPct val="90000"/>
        <a:buFont typeface="Wingdings 2" pitchFamily="18" charset="2"/>
        <a:buChar char="Ü"/>
        <a:defRPr sz="2200" kern="1200">
          <a:solidFill>
            <a:schemeClr val="tx1"/>
          </a:solidFill>
          <a:latin typeface="+mn-lt"/>
          <a:ea typeface="+mn-ea"/>
          <a:cs typeface="+mn-cs"/>
        </a:defRPr>
      </a:lvl1pPr>
      <a:lvl2pPr marL="685800" indent="-336550" algn="l" defTabSz="914400" rtl="0" eaLnBrk="1" latinLnBrk="0" hangingPunct="1">
        <a:spcBef>
          <a:spcPct val="20000"/>
        </a:spcBef>
        <a:buClr>
          <a:schemeClr val="bg2">
            <a:lumMod val="60000"/>
            <a:lumOff val="40000"/>
          </a:schemeClr>
        </a:buClr>
        <a:buSzPct val="90000"/>
        <a:buFont typeface="Wingdings 2" pitchFamily="18" charset="2"/>
        <a:buChar char="Ü"/>
        <a:defRPr sz="2000" kern="1200">
          <a:solidFill>
            <a:schemeClr val="tx1"/>
          </a:solidFill>
          <a:latin typeface="+mn-lt"/>
          <a:ea typeface="+mn-ea"/>
          <a:cs typeface="+mn-cs"/>
        </a:defRPr>
      </a:lvl2pPr>
      <a:lvl3pPr marL="1035050" indent="-349250" algn="l" defTabSz="914400" rtl="0" eaLnBrk="1" latinLnBrk="0" hangingPunct="1">
        <a:spcBef>
          <a:spcPct val="20000"/>
        </a:spcBef>
        <a:buClr>
          <a:schemeClr val="bg2"/>
        </a:buClr>
        <a:buSzPct val="90000"/>
        <a:buFont typeface="Wingdings 2" pitchFamily="18" charset="2"/>
        <a:buChar char="Ü"/>
        <a:defRPr sz="1800" kern="1200">
          <a:solidFill>
            <a:schemeClr val="tx1"/>
          </a:solidFill>
          <a:latin typeface="+mn-lt"/>
          <a:ea typeface="+mn-ea"/>
          <a:cs typeface="+mn-cs"/>
        </a:defRPr>
      </a:lvl3pPr>
      <a:lvl4pPr marL="1371600" indent="-336550" algn="l" defTabSz="914400" rtl="0" eaLnBrk="1" latinLnBrk="0" hangingPunct="1">
        <a:spcBef>
          <a:spcPct val="20000"/>
        </a:spcBef>
        <a:buClr>
          <a:schemeClr val="bg2">
            <a:lumMod val="60000"/>
            <a:lumOff val="40000"/>
          </a:schemeClr>
        </a:buClr>
        <a:buSzPct val="90000"/>
        <a:buFont typeface="Wingdings 2" pitchFamily="18" charset="2"/>
        <a:buChar char="Ü"/>
        <a:defRPr sz="1800" kern="1200">
          <a:solidFill>
            <a:schemeClr val="tx1"/>
          </a:solidFill>
          <a:latin typeface="+mn-lt"/>
          <a:ea typeface="+mn-ea"/>
          <a:cs typeface="+mn-cs"/>
        </a:defRPr>
      </a:lvl4pPr>
      <a:lvl5pPr marL="1720850" indent="-349250" algn="l" defTabSz="914400" rtl="0" eaLnBrk="1" latinLnBrk="0" hangingPunct="1">
        <a:spcBef>
          <a:spcPct val="20000"/>
        </a:spcBef>
        <a:buClr>
          <a:schemeClr val="bg2"/>
        </a:buClr>
        <a:buSzPct val="90000"/>
        <a:buFont typeface="Wingdings 2" pitchFamily="18" charset="2"/>
        <a:buChar char="Ü"/>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learner.org/resources/series33.html#program_descriptions"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academiclanguage.org/Academic_Language.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9828" y="0"/>
            <a:ext cx="7772400" cy="1559249"/>
          </a:xfrm>
        </p:spPr>
        <p:txBody>
          <a:bodyPr>
            <a:noAutofit/>
          </a:bodyPr>
          <a:lstStyle/>
          <a:p>
            <a:r>
              <a:rPr lang="en-US" sz="5400" dirty="0" smtClean="0"/>
              <a:t>Academic Language</a:t>
            </a:r>
            <a:endParaRPr lang="en-US" sz="5400" dirty="0"/>
          </a:p>
        </p:txBody>
      </p:sp>
      <p:sp>
        <p:nvSpPr>
          <p:cNvPr id="3" name="Subtitle 2"/>
          <p:cNvSpPr>
            <a:spLocks noGrp="1"/>
          </p:cNvSpPr>
          <p:nvPr>
            <p:ph type="body" idx="1"/>
          </p:nvPr>
        </p:nvSpPr>
        <p:spPr>
          <a:xfrm>
            <a:off x="384874" y="2122197"/>
            <a:ext cx="8355714" cy="3339851"/>
          </a:xfrm>
        </p:spPr>
        <p:txBody>
          <a:bodyPr>
            <a:noAutofit/>
          </a:bodyPr>
          <a:lstStyle/>
          <a:p>
            <a:pPr algn="ctr"/>
            <a:r>
              <a:rPr lang="en-US" sz="3600" dirty="0" smtClean="0"/>
              <a:t>What is it?</a:t>
            </a:r>
          </a:p>
          <a:p>
            <a:pPr algn="ctr"/>
            <a:endParaRPr lang="en-US" sz="3600" dirty="0" smtClean="0"/>
          </a:p>
          <a:p>
            <a:pPr algn="ctr"/>
            <a:r>
              <a:rPr lang="en-US" sz="3600" dirty="0" smtClean="0"/>
              <a:t>Why is it important?</a:t>
            </a:r>
          </a:p>
          <a:p>
            <a:pPr algn="ctr"/>
            <a:endParaRPr lang="en-US" sz="3600" dirty="0" smtClean="0"/>
          </a:p>
          <a:p>
            <a:pPr algn="ctr"/>
            <a:r>
              <a:rPr lang="en-US" sz="3600" dirty="0" smtClean="0"/>
              <a:t>What are related TPA requirements?</a:t>
            </a:r>
            <a:endParaRPr lang="en-US" sz="3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tx2"/>
                </a:solidFill>
              </a:rPr>
              <a:t>What is required in regards to Academic Language in the TPA?</a:t>
            </a:r>
            <a:endParaRPr lang="en-US" b="1" dirty="0">
              <a:solidFill>
                <a:schemeClr val="tx2"/>
              </a:solidFill>
            </a:endParaRPr>
          </a:p>
        </p:txBody>
      </p:sp>
      <p:sp>
        <p:nvSpPr>
          <p:cNvPr id="3" name="TextBox 2"/>
          <p:cNvSpPr txBox="1"/>
          <p:nvPr/>
        </p:nvSpPr>
        <p:spPr>
          <a:xfrm>
            <a:off x="400117" y="2870184"/>
            <a:ext cx="8131107" cy="2246769"/>
          </a:xfrm>
          <a:prstGeom prst="rect">
            <a:avLst/>
          </a:prstGeom>
          <a:noFill/>
        </p:spPr>
        <p:txBody>
          <a:bodyPr wrap="square" rtlCol="0">
            <a:spAutoFit/>
          </a:bodyPr>
          <a:lstStyle/>
          <a:p>
            <a:r>
              <a:rPr lang="en-US" sz="2800" dirty="0" smtClean="0">
                <a:solidFill>
                  <a:schemeClr val="accent1"/>
                </a:solidFill>
                <a:latin typeface="Georgia"/>
                <a:cs typeface="Georgia"/>
              </a:rPr>
              <a:t>The following slides contain the rubrics pertaining to academic content language for Secondary Math.  Rubrics for additional content areas can be found in the TPA Assessment Handbook for each designated content area.  </a:t>
            </a:r>
            <a:endParaRPr lang="en-US" sz="2800" dirty="0">
              <a:solidFill>
                <a:schemeClr val="accent1"/>
              </a:solidFill>
              <a:latin typeface="Georgia"/>
              <a:cs typeface="Georgia"/>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endParaRPr lang="en-US"/>
          </a:p>
        </p:txBody>
      </p:sp>
      <p:pic>
        <p:nvPicPr>
          <p:cNvPr id="10" name="Content Placeholder 9" descr="Rubric 10-Math.tiff"/>
          <p:cNvPicPr>
            <a:picLocks noGrp="1" noChangeAspect="1"/>
          </p:cNvPicPr>
          <p:nvPr>
            <p:ph idx="1"/>
          </p:nvPr>
        </p:nvPicPr>
        <p:blipFill>
          <a:blip r:embed="rId2"/>
          <a:srcRect t="-2150" b="-2150"/>
          <a:stretch>
            <a:fillRect/>
          </a:stretch>
        </p:blipFill>
        <p:spPr>
          <a:xfrm>
            <a:off x="306613" y="254000"/>
            <a:ext cx="8639831" cy="6408305"/>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Rubrics11_12-Math.tiff"/>
          <p:cNvPicPr>
            <a:picLocks noGrp="1" noChangeAspect="1"/>
          </p:cNvPicPr>
          <p:nvPr>
            <p:ph idx="1"/>
          </p:nvPr>
        </p:nvPicPr>
        <p:blipFill>
          <a:blip r:embed="rId2"/>
          <a:srcRect l="-7927" r="-7927"/>
          <a:stretch>
            <a:fillRect/>
          </a:stretch>
        </p:blipFill>
        <p:spPr>
          <a:xfrm>
            <a:off x="-309048" y="260926"/>
            <a:ext cx="9734630" cy="6227429"/>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582706"/>
            <a:ext cx="7918450" cy="788894"/>
          </a:xfrm>
        </p:spPr>
        <p:txBody>
          <a:bodyPr>
            <a:noAutofit/>
          </a:bodyPr>
          <a:lstStyle/>
          <a:p>
            <a:r>
              <a:rPr lang="en-US" sz="4000" b="1" dirty="0" smtClean="0">
                <a:solidFill>
                  <a:schemeClr val="tx2"/>
                </a:solidFill>
              </a:rPr>
              <a:t>Academic Language Activities </a:t>
            </a:r>
            <a:br>
              <a:rPr lang="en-US" sz="4000" b="1" dirty="0" smtClean="0">
                <a:solidFill>
                  <a:schemeClr val="tx2"/>
                </a:solidFill>
              </a:rPr>
            </a:br>
            <a:r>
              <a:rPr lang="en-US" sz="4000" b="1" dirty="0" smtClean="0">
                <a:solidFill>
                  <a:schemeClr val="tx2"/>
                </a:solidFill>
              </a:rPr>
              <a:t>for your College Classroom</a:t>
            </a:r>
            <a:endParaRPr lang="en-US" sz="4000" b="1" dirty="0">
              <a:solidFill>
                <a:schemeClr val="tx2"/>
              </a:solidFill>
            </a:endParaRPr>
          </a:p>
        </p:txBody>
      </p:sp>
      <p:sp>
        <p:nvSpPr>
          <p:cNvPr id="3" name="Content Placeholder 2"/>
          <p:cNvSpPr>
            <a:spLocks noGrp="1"/>
          </p:cNvSpPr>
          <p:nvPr>
            <p:ph idx="1"/>
          </p:nvPr>
        </p:nvSpPr>
        <p:spPr>
          <a:xfrm>
            <a:off x="313137" y="2044700"/>
            <a:ext cx="8218088" cy="4478445"/>
          </a:xfrm>
        </p:spPr>
        <p:txBody>
          <a:bodyPr>
            <a:normAutofit fontScale="25000" lnSpcReduction="20000"/>
          </a:bodyPr>
          <a:lstStyle/>
          <a:p>
            <a:pPr>
              <a:buClr>
                <a:schemeClr val="tx1"/>
              </a:buClr>
              <a:buNone/>
            </a:pPr>
            <a:r>
              <a:rPr lang="en-US" sz="10000" dirty="0" smtClean="0">
                <a:solidFill>
                  <a:schemeClr val="accent1"/>
                </a:solidFill>
                <a:latin typeface="Georgia"/>
                <a:cs typeface="Georgia"/>
              </a:rPr>
              <a:t>Passage comparison is an effective way to teach students how to recognize the differences between social and academic language:</a:t>
            </a:r>
          </a:p>
          <a:p>
            <a:pPr>
              <a:buNone/>
            </a:pPr>
            <a:r>
              <a:rPr lang="en-US" sz="8800" dirty="0" smtClean="0">
                <a:latin typeface="Georgia"/>
                <a:cs typeface="Georgia"/>
              </a:rPr>
              <a:t>1.   Give students 2 passages – one using informal language, and one using academic language</a:t>
            </a:r>
          </a:p>
          <a:p>
            <a:pPr>
              <a:buNone/>
            </a:pPr>
            <a:r>
              <a:rPr lang="en-US" sz="8800" dirty="0" smtClean="0">
                <a:latin typeface="Georgia"/>
                <a:cs typeface="Georgia"/>
              </a:rPr>
              <a:t>2.   Ask students to compare the passages step-by-step in groups or with a partner</a:t>
            </a:r>
          </a:p>
          <a:p>
            <a:pPr>
              <a:buNone/>
            </a:pPr>
            <a:r>
              <a:rPr lang="en-US" sz="8800" dirty="0" smtClean="0">
                <a:latin typeface="Georgia"/>
                <a:cs typeface="Georgia"/>
              </a:rPr>
              <a:t>3.   Have groups write a list of differences between the kinds of languages used, and discuss their findings</a:t>
            </a:r>
          </a:p>
          <a:p>
            <a:pPr>
              <a:buNone/>
            </a:pPr>
            <a:r>
              <a:rPr lang="en-US" sz="8800" dirty="0" smtClean="0">
                <a:latin typeface="Georgia"/>
                <a:cs typeface="Georgia"/>
              </a:rPr>
              <a:t>4.Repeat this exercise with numerous passages until students are able to recognize the differences between social and academic language</a:t>
            </a:r>
          </a:p>
          <a:p>
            <a:pPr>
              <a:buNone/>
            </a:pPr>
            <a:r>
              <a:rPr lang="en-US" sz="2800" dirty="0" smtClean="0"/>
              <a:t> </a:t>
            </a:r>
          </a:p>
          <a:p>
            <a:pPr>
              <a:buClr>
                <a:schemeClr val="tx1"/>
              </a:buClr>
              <a:buNone/>
            </a:pPr>
            <a:r>
              <a:rPr lang="en-US" sz="2600" dirty="0" smtClean="0">
                <a:solidFill>
                  <a:schemeClr val="accent1"/>
                </a:solidFill>
                <a:latin typeface="Georgia"/>
                <a:cs typeface="Georgia"/>
              </a:rPr>
              <a:t> </a:t>
            </a:r>
            <a:endParaRPr lang="en-US" sz="2600" dirty="0">
              <a:solidFill>
                <a:schemeClr val="accent1"/>
              </a:solidFill>
              <a:latin typeface="Georgia"/>
              <a:cs typeface="Georgia"/>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582706"/>
            <a:ext cx="7918450" cy="788894"/>
          </a:xfrm>
        </p:spPr>
        <p:txBody>
          <a:bodyPr>
            <a:noAutofit/>
          </a:bodyPr>
          <a:lstStyle/>
          <a:p>
            <a:r>
              <a:rPr lang="en-US" sz="4000" b="1" dirty="0" smtClean="0">
                <a:solidFill>
                  <a:schemeClr val="tx2"/>
                </a:solidFill>
              </a:rPr>
              <a:t>Academic Language Activities </a:t>
            </a:r>
            <a:br>
              <a:rPr lang="en-US" sz="4000" b="1" dirty="0" smtClean="0">
                <a:solidFill>
                  <a:schemeClr val="tx2"/>
                </a:solidFill>
              </a:rPr>
            </a:br>
            <a:r>
              <a:rPr lang="en-US" sz="4000" b="1" dirty="0" smtClean="0">
                <a:solidFill>
                  <a:schemeClr val="tx2"/>
                </a:solidFill>
              </a:rPr>
              <a:t>for your College Classroom</a:t>
            </a:r>
            <a:endParaRPr lang="en-US" sz="4000" b="1" dirty="0">
              <a:solidFill>
                <a:schemeClr val="tx2"/>
              </a:solidFill>
            </a:endParaRPr>
          </a:p>
        </p:txBody>
      </p:sp>
      <p:sp>
        <p:nvSpPr>
          <p:cNvPr id="3" name="Content Placeholder 2"/>
          <p:cNvSpPr>
            <a:spLocks noGrp="1"/>
          </p:cNvSpPr>
          <p:nvPr>
            <p:ph idx="1"/>
          </p:nvPr>
        </p:nvSpPr>
        <p:spPr>
          <a:xfrm>
            <a:off x="313137" y="2044701"/>
            <a:ext cx="8218088" cy="3660878"/>
          </a:xfrm>
        </p:spPr>
        <p:txBody>
          <a:bodyPr>
            <a:normAutofit fontScale="25000" lnSpcReduction="20000"/>
          </a:bodyPr>
          <a:lstStyle/>
          <a:p>
            <a:pPr>
              <a:buClr>
                <a:schemeClr val="tx1"/>
              </a:buClr>
              <a:buNone/>
            </a:pPr>
            <a:r>
              <a:rPr lang="en-US" sz="10400" dirty="0" smtClean="0">
                <a:solidFill>
                  <a:schemeClr val="accent1"/>
                </a:solidFill>
                <a:latin typeface="Georgia"/>
                <a:cs typeface="Georgia"/>
              </a:rPr>
              <a:t>Have the students analyze one or several math videos from the site linked below for usage of academic language.  Students could also use a graphic organizer to compare examples of academic language and everyday language used in the videos.  </a:t>
            </a:r>
          </a:p>
          <a:p>
            <a:pPr>
              <a:buClr>
                <a:schemeClr val="tx1"/>
              </a:buClr>
              <a:buNone/>
            </a:pPr>
            <a:endParaRPr lang="en-US" sz="8615" dirty="0" smtClean="0">
              <a:solidFill>
                <a:schemeClr val="accent1"/>
              </a:solidFill>
              <a:latin typeface="Georgia"/>
              <a:cs typeface="Georgia"/>
            </a:endParaRPr>
          </a:p>
          <a:p>
            <a:pPr algn="ctr">
              <a:buNone/>
            </a:pPr>
            <a:r>
              <a:rPr lang="en-US" sz="8800" u="sng" dirty="0" smtClean="0">
                <a:solidFill>
                  <a:schemeClr val="tx1">
                    <a:lumMod val="95000"/>
                  </a:schemeClr>
                </a:solidFill>
                <a:hlinkClick r:id="rId2"/>
              </a:rPr>
              <a:t>http://www.learner.org/resources/series33.html - program_descriptions</a:t>
            </a:r>
            <a:r>
              <a:rPr lang="en-US" sz="7385" dirty="0" smtClean="0">
                <a:solidFill>
                  <a:schemeClr val="tx1">
                    <a:lumMod val="95000"/>
                  </a:schemeClr>
                </a:solidFill>
              </a:rPr>
              <a:t> </a:t>
            </a:r>
            <a:r>
              <a:rPr lang="en-US" sz="7385" dirty="0" smtClean="0"/>
              <a:t> </a:t>
            </a:r>
          </a:p>
          <a:p>
            <a:pPr>
              <a:buClr>
                <a:schemeClr val="tx1"/>
              </a:buClr>
              <a:buNone/>
            </a:pPr>
            <a:r>
              <a:rPr lang="en-US" sz="2600" dirty="0" smtClean="0">
                <a:solidFill>
                  <a:schemeClr val="accent1"/>
                </a:solidFill>
                <a:latin typeface="Georgia"/>
                <a:cs typeface="Georgia"/>
              </a:rPr>
              <a:t> </a:t>
            </a:r>
            <a:endParaRPr lang="en-US" sz="2600" dirty="0">
              <a:solidFill>
                <a:schemeClr val="accent1"/>
              </a:solidFill>
              <a:latin typeface="Georgia"/>
              <a:cs typeface="Georgia"/>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b="1" dirty="0" smtClean="0">
                <a:solidFill>
                  <a:srgbClr val="F2F2F2"/>
                </a:solidFill>
              </a:rPr>
              <a:t>Resources</a:t>
            </a:r>
            <a:endParaRPr lang="en-US" sz="4800" b="1" dirty="0">
              <a:solidFill>
                <a:srgbClr val="F2F2F2"/>
              </a:solidFill>
            </a:endParaRPr>
          </a:p>
        </p:txBody>
      </p:sp>
      <p:sp>
        <p:nvSpPr>
          <p:cNvPr id="3" name="Content Placeholder 2"/>
          <p:cNvSpPr>
            <a:spLocks noGrp="1"/>
          </p:cNvSpPr>
          <p:nvPr>
            <p:ph idx="1"/>
          </p:nvPr>
        </p:nvSpPr>
        <p:spPr>
          <a:xfrm>
            <a:off x="330532" y="1774295"/>
            <a:ext cx="8437270" cy="4679269"/>
          </a:xfrm>
        </p:spPr>
        <p:txBody>
          <a:bodyPr>
            <a:normAutofit lnSpcReduction="10000"/>
          </a:bodyPr>
          <a:lstStyle/>
          <a:p>
            <a:pPr>
              <a:buClr>
                <a:schemeClr val="tx1"/>
              </a:buClr>
            </a:pPr>
            <a:r>
              <a:rPr lang="en-US" dirty="0" smtClean="0">
                <a:solidFill>
                  <a:schemeClr val="accent1"/>
                </a:solidFill>
              </a:rPr>
              <a:t>Academic </a:t>
            </a:r>
            <a:r>
              <a:rPr lang="en-US" dirty="0" err="1" smtClean="0">
                <a:solidFill>
                  <a:schemeClr val="accent1"/>
                </a:solidFill>
              </a:rPr>
              <a:t>Language.org</a:t>
            </a:r>
            <a:r>
              <a:rPr lang="en-US" dirty="0" smtClean="0">
                <a:solidFill>
                  <a:schemeClr val="accent1"/>
                </a:solidFill>
              </a:rPr>
              <a:t>	</a:t>
            </a:r>
            <a:r>
              <a:rPr lang="en-US" dirty="0" smtClean="0">
                <a:hlinkClick r:id="rId2"/>
              </a:rPr>
              <a:t>http://www.academiclanguage.org/Academic_Language.html</a:t>
            </a:r>
            <a:endParaRPr lang="en-US" dirty="0" smtClean="0"/>
          </a:p>
          <a:p>
            <a:pPr>
              <a:buClr>
                <a:schemeClr val="tx1"/>
              </a:buClr>
            </a:pPr>
            <a:r>
              <a:rPr lang="en-US" dirty="0" smtClean="0">
                <a:solidFill>
                  <a:schemeClr val="accent1"/>
                </a:solidFill>
              </a:rPr>
              <a:t>“What is Academic Language Proficiency?” by Stephen </a:t>
            </a:r>
            <a:r>
              <a:rPr lang="en-US" dirty="0" err="1" smtClean="0">
                <a:solidFill>
                  <a:schemeClr val="accent1"/>
                </a:solidFill>
              </a:rPr>
              <a:t>Krashen</a:t>
            </a:r>
            <a:r>
              <a:rPr lang="en-US" dirty="0" smtClean="0">
                <a:solidFill>
                  <a:schemeClr val="accent1"/>
                </a:solidFill>
              </a:rPr>
              <a:t> and Clara Lee Brown</a:t>
            </a:r>
          </a:p>
          <a:p>
            <a:pPr>
              <a:buClr>
                <a:schemeClr val="tx1"/>
              </a:buClr>
            </a:pPr>
            <a:r>
              <a:rPr lang="en-US" dirty="0" smtClean="0">
                <a:solidFill>
                  <a:schemeClr val="accent1"/>
                </a:solidFill>
              </a:rPr>
              <a:t>Academic Language for English Learners, </a:t>
            </a:r>
            <a:r>
              <a:rPr lang="en-US" dirty="0" err="1" smtClean="0">
                <a:solidFill>
                  <a:schemeClr val="accent1"/>
                </a:solidFill>
              </a:rPr>
              <a:t>powerpoint</a:t>
            </a:r>
            <a:r>
              <a:rPr lang="en-US" dirty="0" smtClean="0">
                <a:solidFill>
                  <a:schemeClr val="accent1"/>
                </a:solidFill>
              </a:rPr>
              <a:t> by Reading Rockets</a:t>
            </a:r>
          </a:p>
          <a:p>
            <a:pPr>
              <a:buClr>
                <a:schemeClr val="tx1"/>
              </a:buClr>
            </a:pPr>
            <a:r>
              <a:rPr lang="en-US" dirty="0" smtClean="0">
                <a:solidFill>
                  <a:schemeClr val="accent1"/>
                </a:solidFill>
              </a:rPr>
              <a:t>Teacher Performance Assessment Consortium, </a:t>
            </a:r>
            <a:r>
              <a:rPr lang="en-US" dirty="0" err="1" smtClean="0">
                <a:solidFill>
                  <a:schemeClr val="accent1"/>
                </a:solidFill>
              </a:rPr>
              <a:t>powerpoint</a:t>
            </a:r>
            <a:r>
              <a:rPr lang="en-US" dirty="0" smtClean="0">
                <a:solidFill>
                  <a:schemeClr val="accent1"/>
                </a:solidFill>
              </a:rPr>
              <a:t> by Andrea Whittaker and Nicole Merino</a:t>
            </a:r>
          </a:p>
          <a:p>
            <a:pPr>
              <a:buClr>
                <a:schemeClr val="tx1"/>
              </a:buClr>
            </a:pPr>
            <a:r>
              <a:rPr lang="en-US" dirty="0" smtClean="0">
                <a:solidFill>
                  <a:schemeClr val="accent1"/>
                </a:solidFill>
              </a:rPr>
              <a:t>Teacher Performance Assessment Handbook for Secondary Mathematics </a:t>
            </a:r>
          </a:p>
          <a:p>
            <a:pPr>
              <a:buClr>
                <a:schemeClr val="tx1"/>
              </a:buClr>
            </a:pPr>
            <a:endParaRPr lang="en-US" dirty="0" smtClean="0">
              <a:solidFill>
                <a:schemeClr val="accent1"/>
              </a:solidFill>
            </a:endParaRPr>
          </a:p>
          <a:p>
            <a:pPr>
              <a:buClr>
                <a:schemeClr val="tx1"/>
              </a:buClr>
            </a:pPr>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445556" y="0"/>
            <a:ext cx="8513762" cy="1608744"/>
          </a:xfrm>
        </p:spPr>
        <p:txBody>
          <a:bodyPr>
            <a:noAutofit/>
          </a:bodyPr>
          <a:lstStyle/>
          <a:p>
            <a:r>
              <a:rPr lang="en-US" sz="4800" dirty="0" smtClean="0"/>
              <a:t>What is Academic Language?</a:t>
            </a:r>
            <a:endParaRPr lang="en-US" sz="4800" dirty="0"/>
          </a:p>
        </p:txBody>
      </p:sp>
      <p:sp>
        <p:nvSpPr>
          <p:cNvPr id="21" name="Content Placeholder 20"/>
          <p:cNvSpPr>
            <a:spLocks noGrp="1"/>
          </p:cNvSpPr>
          <p:nvPr>
            <p:ph type="subTitle" idx="1"/>
          </p:nvPr>
        </p:nvSpPr>
        <p:spPr>
          <a:xfrm>
            <a:off x="445556" y="2070010"/>
            <a:ext cx="8513762" cy="4261789"/>
          </a:xfrm>
        </p:spPr>
        <p:txBody>
          <a:bodyPr>
            <a:normAutofit fontScale="25000" lnSpcReduction="20000"/>
          </a:bodyPr>
          <a:lstStyle/>
          <a:p>
            <a:pPr>
              <a:buClr>
                <a:schemeClr val="tx1"/>
              </a:buClr>
              <a:buFont typeface="Arial"/>
              <a:buChar char="•"/>
            </a:pPr>
            <a:r>
              <a:rPr lang="en-US" sz="12800" cap="none" dirty="0" smtClean="0">
                <a:latin typeface="Georgia"/>
                <a:cs typeface="Georgia"/>
              </a:rPr>
              <a:t> </a:t>
            </a:r>
            <a:r>
              <a:rPr lang="en-US" sz="14400" cap="none" dirty="0" smtClean="0">
                <a:latin typeface="Georgia"/>
                <a:cs typeface="Georgia"/>
              </a:rPr>
              <a:t>the special language used in school and the professions</a:t>
            </a:r>
          </a:p>
          <a:p>
            <a:pPr>
              <a:buClr>
                <a:schemeClr val="tx1"/>
              </a:buClr>
              <a:buFont typeface="Arial"/>
              <a:buChar char="•"/>
            </a:pPr>
            <a:r>
              <a:rPr lang="en-US" sz="14400" cap="none" dirty="0" smtClean="0">
                <a:latin typeface="Georgia"/>
                <a:ea typeface="Cambria"/>
                <a:cs typeface="Georgia"/>
              </a:rPr>
              <a:t> instructional language needed to</a:t>
            </a:r>
            <a:r>
              <a:rPr lang="en-US" sz="14400" dirty="0" smtClean="0">
                <a:latin typeface="Georgia"/>
                <a:ea typeface="Cambria"/>
                <a:cs typeface="Georgia"/>
              </a:rPr>
              <a:t>  </a:t>
            </a:r>
            <a:r>
              <a:rPr lang="en-US" sz="14400" cap="none" dirty="0" smtClean="0">
                <a:latin typeface="Georgia"/>
                <a:ea typeface="Cambria"/>
                <a:cs typeface="Georgia"/>
              </a:rPr>
              <a:t>participate in learning and assessment tasks</a:t>
            </a:r>
            <a:r>
              <a:rPr lang="en-US" sz="14400" cap="none" dirty="0" smtClean="0">
                <a:latin typeface="Georgia"/>
                <a:cs typeface="Georgia"/>
              </a:rPr>
              <a:t> </a:t>
            </a:r>
          </a:p>
          <a:p>
            <a:pPr>
              <a:buClr>
                <a:schemeClr val="tx1"/>
              </a:buClr>
              <a:buFont typeface="Arial"/>
              <a:buChar char="•"/>
            </a:pPr>
            <a:r>
              <a:rPr lang="en-US" sz="14400" dirty="0" smtClean="0">
                <a:latin typeface="Georgia"/>
                <a:cs typeface="Georgia"/>
              </a:rPr>
              <a:t> t</a:t>
            </a:r>
            <a:r>
              <a:rPr lang="en-US" sz="14400" cap="none" dirty="0" smtClean="0">
                <a:latin typeface="Georgia"/>
                <a:cs typeface="Georgia"/>
              </a:rPr>
              <a:t>echnical vocabulary:  triangle, metaphor, metabolize</a:t>
            </a:r>
          </a:p>
          <a:p>
            <a:pPr>
              <a:buClr>
                <a:schemeClr val="tx1"/>
              </a:buClr>
              <a:buFont typeface="Arial"/>
              <a:buChar char="•"/>
            </a:pPr>
            <a:r>
              <a:rPr lang="en-US" sz="14400" cap="none" dirty="0" smtClean="0">
                <a:latin typeface="Georgia"/>
                <a:cs typeface="Georgia"/>
              </a:rPr>
              <a:t> language that is appropriate for the purpose and audience </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p:cNvSpPr>
            <a:spLocks noGrp="1"/>
          </p:cNvSpPr>
          <p:nvPr>
            <p:ph type="title"/>
          </p:nvPr>
        </p:nvSpPr>
        <p:spPr>
          <a:xfrm>
            <a:off x="883772" y="0"/>
            <a:ext cx="7772400" cy="1391605"/>
          </a:xfrm>
        </p:spPr>
        <p:txBody>
          <a:bodyPr>
            <a:normAutofit fontScale="90000"/>
          </a:bodyPr>
          <a:lstStyle/>
          <a:p>
            <a:r>
              <a:rPr lang="en-US" sz="5556" dirty="0" smtClean="0"/>
              <a:t>Academic Language is:</a:t>
            </a:r>
            <a:r>
              <a:rPr lang="en-US" sz="4800" dirty="0" smtClean="0"/>
              <a:t/>
            </a:r>
            <a:br>
              <a:rPr lang="en-US" sz="4800" dirty="0" smtClean="0"/>
            </a:br>
            <a:endParaRPr lang="en-US" sz="4800" dirty="0"/>
          </a:p>
        </p:txBody>
      </p:sp>
      <p:sp>
        <p:nvSpPr>
          <p:cNvPr id="21" name="Content Placeholder 20"/>
          <p:cNvSpPr>
            <a:spLocks noGrp="1"/>
          </p:cNvSpPr>
          <p:nvPr>
            <p:ph type="body" idx="1"/>
          </p:nvPr>
        </p:nvSpPr>
        <p:spPr>
          <a:xfrm>
            <a:off x="504497" y="1861271"/>
            <a:ext cx="8308245" cy="4652899"/>
          </a:xfrm>
        </p:spPr>
        <p:txBody>
          <a:bodyPr>
            <a:normAutofit fontScale="92500" lnSpcReduction="10000"/>
          </a:bodyPr>
          <a:lstStyle/>
          <a:p>
            <a:pPr>
              <a:buFont typeface="Arial"/>
              <a:buChar char="•"/>
            </a:pPr>
            <a:endParaRPr lang="en-US" dirty="0" smtClean="0"/>
          </a:p>
          <a:p>
            <a:pPr>
              <a:buClr>
                <a:schemeClr val="tx1"/>
              </a:buClr>
              <a:buFont typeface="Arial"/>
              <a:buChar char="•"/>
            </a:pPr>
            <a:r>
              <a:rPr lang="en-US" dirty="0" smtClean="0">
                <a:latin typeface="Georgia"/>
                <a:cs typeface="Georgia"/>
              </a:rPr>
              <a:t> the language used in the classroom and workplace</a:t>
            </a:r>
          </a:p>
          <a:p>
            <a:pPr>
              <a:buClr>
                <a:schemeClr val="tx1"/>
              </a:buClr>
              <a:buFont typeface="Arial"/>
              <a:buChar char="•"/>
            </a:pPr>
            <a:r>
              <a:rPr lang="en-US" dirty="0" smtClean="0">
                <a:latin typeface="Georgia"/>
                <a:cs typeface="Georgia"/>
              </a:rPr>
              <a:t> the language of text</a:t>
            </a:r>
          </a:p>
          <a:p>
            <a:pPr>
              <a:buClr>
                <a:schemeClr val="tx1"/>
              </a:buClr>
              <a:buFont typeface="Arial"/>
              <a:buChar char="•"/>
            </a:pPr>
            <a:r>
              <a:rPr lang="en-US" dirty="0" smtClean="0">
                <a:latin typeface="Georgia"/>
                <a:cs typeface="Georgia"/>
              </a:rPr>
              <a:t> the language of assessments</a:t>
            </a:r>
          </a:p>
          <a:p>
            <a:pPr>
              <a:buClr>
                <a:schemeClr val="tx1"/>
              </a:buClr>
              <a:buFont typeface="Arial"/>
              <a:buChar char="•"/>
            </a:pPr>
            <a:r>
              <a:rPr lang="en-US" dirty="0" smtClean="0">
                <a:latin typeface="Georgia"/>
                <a:cs typeface="Georgia"/>
              </a:rPr>
              <a:t> the language of academic success</a:t>
            </a:r>
          </a:p>
          <a:p>
            <a:pPr>
              <a:buClr>
                <a:schemeClr val="tx1"/>
              </a:buClr>
              <a:buFont typeface="Arial"/>
              <a:buChar char="•"/>
            </a:pPr>
            <a:r>
              <a:rPr lang="en-US" dirty="0" smtClean="0">
                <a:latin typeface="Georgia"/>
                <a:cs typeface="Georgia"/>
              </a:rPr>
              <a:t> the language of power</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306388" y="-86976"/>
            <a:ext cx="8513762" cy="1409000"/>
          </a:xfrm>
        </p:spPr>
        <p:txBody>
          <a:bodyPr wrap="square" anchor="t">
            <a:noAutofit/>
          </a:bodyPr>
          <a:lstStyle/>
          <a:p>
            <a:pPr algn="ctr"/>
            <a:r>
              <a:rPr lang="en-US" sz="4600" dirty="0" smtClean="0"/>
              <a:t>What makes it </a:t>
            </a:r>
            <a:r>
              <a:rPr lang="en-US" sz="4600" i="1" dirty="0" smtClean="0"/>
              <a:t>Academic?</a:t>
            </a:r>
            <a:endParaRPr lang="en-US" sz="4600" dirty="0"/>
          </a:p>
        </p:txBody>
      </p:sp>
      <p:sp>
        <p:nvSpPr>
          <p:cNvPr id="8" name="Subtitle 7"/>
          <p:cNvSpPr>
            <a:spLocks noGrp="1"/>
          </p:cNvSpPr>
          <p:nvPr>
            <p:ph type="subTitle" idx="1"/>
          </p:nvPr>
        </p:nvSpPr>
        <p:spPr>
          <a:xfrm>
            <a:off x="584889" y="1548160"/>
            <a:ext cx="8235261" cy="4766244"/>
          </a:xfrm>
        </p:spPr>
        <p:txBody>
          <a:bodyPr>
            <a:noAutofit/>
          </a:bodyPr>
          <a:lstStyle/>
          <a:p>
            <a:pPr>
              <a:buClr>
                <a:schemeClr val="tx1"/>
              </a:buClr>
              <a:buFont typeface="Arial"/>
              <a:buChar char="•"/>
            </a:pPr>
            <a:r>
              <a:rPr lang="en-US" sz="2500" dirty="0" smtClean="0">
                <a:latin typeface="Georgia"/>
                <a:cs typeface="Georgia"/>
              </a:rPr>
              <a:t> </a:t>
            </a:r>
            <a:r>
              <a:rPr lang="en-US" sz="2800" dirty="0" smtClean="0">
                <a:latin typeface="Georgia"/>
                <a:cs typeface="Georgia"/>
              </a:rPr>
              <a:t>it differs in structure and vocabulary from the everyday spoken language of social interactions</a:t>
            </a:r>
          </a:p>
          <a:p>
            <a:pPr>
              <a:buClr>
                <a:schemeClr val="tx1"/>
              </a:buClr>
            </a:pPr>
            <a:endParaRPr lang="en-US" sz="2800" dirty="0" smtClean="0">
              <a:latin typeface="Georgia"/>
              <a:cs typeface="Georgia"/>
            </a:endParaRPr>
          </a:p>
          <a:p>
            <a:pPr>
              <a:buClr>
                <a:schemeClr val="tx1"/>
              </a:buClr>
              <a:buFont typeface="Arial"/>
              <a:buChar char="•"/>
            </a:pPr>
            <a:r>
              <a:rPr lang="en-US" sz="2800" dirty="0" smtClean="0">
                <a:latin typeface="Georgia"/>
                <a:cs typeface="Georgia"/>
              </a:rPr>
              <a:t> it includes precisely-defined vocabulary to express abstract concepts and complex ideas </a:t>
            </a:r>
          </a:p>
          <a:p>
            <a:pPr>
              <a:buClr>
                <a:schemeClr val="tx1"/>
              </a:buClr>
              <a:buFont typeface="Arial"/>
              <a:buChar char="•"/>
            </a:pPr>
            <a:endParaRPr lang="en-US" sz="2800" dirty="0" smtClean="0">
              <a:latin typeface="Georgia"/>
              <a:cs typeface="Georgia"/>
            </a:endParaRPr>
          </a:p>
          <a:p>
            <a:pPr>
              <a:buClr>
                <a:schemeClr val="tx1"/>
              </a:buClr>
              <a:buFont typeface="Arial"/>
              <a:buChar char="•"/>
            </a:pPr>
            <a:r>
              <a:rPr lang="en-US" sz="2800" dirty="0" smtClean="0">
                <a:latin typeface="Georgia"/>
                <a:cs typeface="Georgia"/>
              </a:rPr>
              <a:t>technical meaning is different than everyday language:  “balance” in chemistry, “plane” in mathematics, “ruler” in history/social science, “force” in science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306388" y="-86976"/>
            <a:ext cx="8513762" cy="1409000"/>
          </a:xfrm>
        </p:spPr>
        <p:txBody>
          <a:bodyPr wrap="square" anchor="t">
            <a:noAutofit/>
          </a:bodyPr>
          <a:lstStyle/>
          <a:p>
            <a:pPr algn="ctr"/>
            <a:r>
              <a:rPr lang="en-US" sz="4600" dirty="0" smtClean="0"/>
              <a:t>What makes it </a:t>
            </a:r>
            <a:r>
              <a:rPr lang="en-US" sz="4600" i="1" dirty="0" smtClean="0"/>
              <a:t>Academic?</a:t>
            </a:r>
            <a:endParaRPr lang="en-US" sz="4600" dirty="0"/>
          </a:p>
        </p:txBody>
      </p:sp>
      <p:sp>
        <p:nvSpPr>
          <p:cNvPr id="8" name="Subtitle 7"/>
          <p:cNvSpPr>
            <a:spLocks noGrp="1"/>
          </p:cNvSpPr>
          <p:nvPr>
            <p:ph type="subTitle" idx="1"/>
          </p:nvPr>
        </p:nvSpPr>
        <p:spPr>
          <a:xfrm>
            <a:off x="584889" y="1687320"/>
            <a:ext cx="8235261" cy="4644479"/>
          </a:xfrm>
        </p:spPr>
        <p:txBody>
          <a:bodyPr>
            <a:noAutofit/>
          </a:bodyPr>
          <a:lstStyle/>
          <a:p>
            <a:pPr>
              <a:buClr>
                <a:schemeClr val="tx1"/>
              </a:buClr>
              <a:buFont typeface="Arial"/>
              <a:buChar char="•"/>
            </a:pPr>
            <a:endParaRPr lang="en-US" sz="2500" dirty="0" smtClean="0">
              <a:latin typeface="Georgia"/>
              <a:cs typeface="Georgia"/>
            </a:endParaRPr>
          </a:p>
          <a:p>
            <a:pPr>
              <a:buClr>
                <a:schemeClr val="tx1"/>
              </a:buClr>
              <a:buFont typeface="Arial"/>
              <a:buChar char="•"/>
            </a:pPr>
            <a:r>
              <a:rPr lang="en-US" sz="2800" dirty="0" smtClean="0">
                <a:latin typeface="Georgia"/>
                <a:cs typeface="Georgia"/>
              </a:rPr>
              <a:t> it includes more complex grammar in order to pack more information into each sentence </a:t>
            </a:r>
          </a:p>
          <a:p>
            <a:pPr>
              <a:buClr>
                <a:schemeClr val="tx1"/>
              </a:buClr>
              <a:buFont typeface="Arial"/>
              <a:buChar char="•"/>
            </a:pPr>
            <a:endParaRPr lang="en-US" sz="2800" dirty="0" smtClean="0">
              <a:latin typeface="Georgia"/>
              <a:cs typeface="Georgia"/>
            </a:endParaRPr>
          </a:p>
          <a:p>
            <a:pPr>
              <a:buClr>
                <a:schemeClr val="tx1"/>
              </a:buClr>
              <a:buFont typeface="Arial"/>
              <a:buChar char="•"/>
            </a:pPr>
            <a:r>
              <a:rPr lang="en-US" sz="2800" dirty="0" smtClean="0">
                <a:latin typeface="Georgia"/>
                <a:cs typeface="Georgia"/>
              </a:rPr>
              <a:t> there are a greater variety of conjunctions and connective words and phrases to create coherence among multiple ideas</a:t>
            </a:r>
          </a:p>
          <a:p>
            <a:pPr>
              <a:buClr>
                <a:schemeClr val="tx1"/>
              </a:buClr>
            </a:pPr>
            <a:r>
              <a:rPr lang="en-US" sz="2800" dirty="0" smtClean="0">
                <a:latin typeface="Georgia"/>
                <a:cs typeface="Georgia"/>
              </a:rPr>
              <a:t> </a:t>
            </a:r>
          </a:p>
          <a:p>
            <a:pPr>
              <a:buClr>
                <a:schemeClr val="tx1"/>
              </a:buClr>
              <a:buFont typeface="Arial"/>
              <a:buChar char="•"/>
            </a:pPr>
            <a:r>
              <a:rPr lang="en-US" sz="2800" dirty="0" smtClean="0">
                <a:latin typeface="Georgia"/>
                <a:cs typeface="Georgia"/>
              </a:rPr>
              <a:t> it includes formatting conventions, graphics and organizational titles and headings to guide understanding of texts </a:t>
            </a:r>
            <a:endParaRPr lang="en-US" sz="2800" dirty="0">
              <a:latin typeface="Georgia"/>
              <a:cs typeface="Georgia"/>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algn="ctr"/>
            <a:r>
              <a:rPr lang="en-US" sz="5000" b="1" dirty="0" smtClean="0">
                <a:solidFill>
                  <a:schemeClr val="tx2"/>
                </a:solidFill>
              </a:rPr>
              <a:t>Everyday vs. Academic</a:t>
            </a:r>
            <a:endParaRPr lang="en-US" sz="5000" b="1" dirty="0">
              <a:solidFill>
                <a:schemeClr val="tx2"/>
              </a:solidFill>
            </a:endParaRPr>
          </a:p>
        </p:txBody>
      </p:sp>
      <p:sp>
        <p:nvSpPr>
          <p:cNvPr id="11" name="Text Placeholder 10"/>
          <p:cNvSpPr>
            <a:spLocks noGrp="1"/>
          </p:cNvSpPr>
          <p:nvPr>
            <p:ph type="body" idx="1"/>
          </p:nvPr>
        </p:nvSpPr>
        <p:spPr>
          <a:xfrm>
            <a:off x="330532" y="1915412"/>
            <a:ext cx="4332781" cy="464950"/>
          </a:xfrm>
        </p:spPr>
        <p:txBody>
          <a:bodyPr/>
          <a:lstStyle/>
          <a:p>
            <a:r>
              <a:rPr lang="en-US" sz="3000" dirty="0" smtClean="0"/>
              <a:t>Everyday Language</a:t>
            </a:r>
            <a:r>
              <a:rPr lang="en-US" dirty="0" smtClean="0"/>
              <a:t>	</a:t>
            </a:r>
            <a:endParaRPr lang="en-US" dirty="0"/>
          </a:p>
        </p:txBody>
      </p:sp>
      <p:sp>
        <p:nvSpPr>
          <p:cNvPr id="12" name="Content Placeholder 11"/>
          <p:cNvSpPr>
            <a:spLocks noGrp="1"/>
          </p:cNvSpPr>
          <p:nvPr>
            <p:ph sz="half" idx="2"/>
          </p:nvPr>
        </p:nvSpPr>
        <p:spPr/>
        <p:txBody>
          <a:bodyPr>
            <a:noAutofit/>
          </a:bodyPr>
          <a:lstStyle/>
          <a:p>
            <a:pPr>
              <a:buClr>
                <a:schemeClr val="tx1"/>
              </a:buClr>
            </a:pPr>
            <a:r>
              <a:rPr lang="en-US" sz="2400" dirty="0" smtClean="0">
                <a:solidFill>
                  <a:schemeClr val="accent1"/>
                </a:solidFill>
              </a:rPr>
              <a:t>repetition of words</a:t>
            </a:r>
          </a:p>
          <a:p>
            <a:pPr>
              <a:buNone/>
            </a:pPr>
            <a:endParaRPr lang="en-US" sz="2400" dirty="0" smtClean="0">
              <a:solidFill>
                <a:schemeClr val="accent1"/>
              </a:solidFill>
            </a:endParaRPr>
          </a:p>
          <a:p>
            <a:pPr>
              <a:buClr>
                <a:schemeClr val="tx1"/>
              </a:buClr>
            </a:pPr>
            <a:r>
              <a:rPr lang="en-US" sz="2400" dirty="0" smtClean="0">
                <a:solidFill>
                  <a:schemeClr val="accent1"/>
                </a:solidFill>
              </a:rPr>
              <a:t>sentences may start with “and” &amp; “but”</a:t>
            </a:r>
          </a:p>
          <a:p>
            <a:pPr>
              <a:buNone/>
            </a:pPr>
            <a:endParaRPr lang="en-US" sz="2400" dirty="0" smtClean="0">
              <a:solidFill>
                <a:schemeClr val="accent1"/>
              </a:solidFill>
            </a:endParaRPr>
          </a:p>
          <a:p>
            <a:pPr>
              <a:buClr>
                <a:schemeClr val="tx1"/>
              </a:buClr>
            </a:pPr>
            <a:r>
              <a:rPr lang="en-US" sz="2400" dirty="0" smtClean="0">
                <a:solidFill>
                  <a:schemeClr val="accent1"/>
                </a:solidFill>
              </a:rPr>
              <a:t>use of slang terms: “guy”, “cool”, “awesome” </a:t>
            </a:r>
            <a:endParaRPr lang="en-US" sz="2400" dirty="0">
              <a:solidFill>
                <a:schemeClr val="accent1"/>
              </a:solidFill>
            </a:endParaRPr>
          </a:p>
        </p:txBody>
      </p:sp>
      <p:sp>
        <p:nvSpPr>
          <p:cNvPr id="13" name="Text Placeholder 12"/>
          <p:cNvSpPr>
            <a:spLocks noGrp="1"/>
          </p:cNvSpPr>
          <p:nvPr>
            <p:ph type="body" sz="quarter" idx="3"/>
          </p:nvPr>
        </p:nvSpPr>
        <p:spPr>
          <a:xfrm>
            <a:off x="4498848" y="1545018"/>
            <a:ext cx="4480687" cy="466344"/>
          </a:xfrm>
        </p:spPr>
        <p:txBody>
          <a:bodyPr/>
          <a:lstStyle/>
          <a:p>
            <a:r>
              <a:rPr lang="en-US" sz="3000" dirty="0" smtClean="0"/>
              <a:t>Academic Language</a:t>
            </a:r>
            <a:endParaRPr lang="en-US" sz="3000" dirty="0"/>
          </a:p>
        </p:txBody>
      </p:sp>
      <p:sp>
        <p:nvSpPr>
          <p:cNvPr id="14" name="Content Placeholder 13"/>
          <p:cNvSpPr>
            <a:spLocks noGrp="1"/>
          </p:cNvSpPr>
          <p:nvPr>
            <p:ph sz="quarter" idx="4"/>
          </p:nvPr>
        </p:nvSpPr>
        <p:spPr>
          <a:xfrm>
            <a:off x="4663313" y="2147887"/>
            <a:ext cx="3867912" cy="4183913"/>
          </a:xfrm>
        </p:spPr>
        <p:txBody>
          <a:bodyPr>
            <a:normAutofit/>
          </a:bodyPr>
          <a:lstStyle/>
          <a:p>
            <a:pPr>
              <a:buClr>
                <a:schemeClr val="tx1"/>
              </a:buClr>
            </a:pPr>
            <a:r>
              <a:rPr lang="en-US" sz="2400" dirty="0" smtClean="0">
                <a:solidFill>
                  <a:srgbClr val="FFAF03"/>
                </a:solidFill>
              </a:rPr>
              <a:t>variety of words, more sophisticated language</a:t>
            </a:r>
          </a:p>
          <a:p>
            <a:pPr>
              <a:buClr>
                <a:schemeClr val="tx1"/>
              </a:buClr>
            </a:pPr>
            <a:r>
              <a:rPr lang="en-US" sz="2400" dirty="0" smtClean="0">
                <a:solidFill>
                  <a:srgbClr val="FFAF03"/>
                </a:solidFill>
              </a:rPr>
              <a:t>sentences start with transition words: “however”, “in addition”, “therefore”</a:t>
            </a:r>
          </a:p>
          <a:p>
            <a:pPr>
              <a:buClr>
                <a:schemeClr val="tx1"/>
              </a:buClr>
            </a:pPr>
            <a:r>
              <a:rPr lang="en-US" sz="2400" dirty="0" smtClean="0">
                <a:solidFill>
                  <a:srgbClr val="FFAF03"/>
                </a:solidFill>
              </a:rPr>
              <a:t>no slang is used</a:t>
            </a:r>
            <a:endParaRPr lang="en-US" sz="2400" dirty="0">
              <a:solidFill>
                <a:srgbClr val="FFAF03"/>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0" y="1478580"/>
            <a:ext cx="8513762" cy="3614857"/>
          </a:xfrm>
        </p:spPr>
        <p:txBody>
          <a:bodyPr/>
          <a:lstStyle/>
          <a:p>
            <a:pPr algn="ctr"/>
            <a:r>
              <a:rPr lang="en-US" dirty="0" smtClean="0"/>
              <a:t>So, why is it important?</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65324" y="661012"/>
            <a:ext cx="8228513" cy="5539979"/>
          </a:xfrm>
          <a:prstGeom prst="rect">
            <a:avLst/>
          </a:prstGeom>
        </p:spPr>
        <p:txBody>
          <a:bodyPr wrap="square">
            <a:spAutoFit/>
          </a:bodyPr>
          <a:lstStyle/>
          <a:p>
            <a:pPr>
              <a:buClr>
                <a:schemeClr val="tx1"/>
              </a:buClr>
              <a:buFont typeface="Arial"/>
              <a:buChar char="•"/>
            </a:pPr>
            <a:r>
              <a:rPr lang="en-US" sz="2800" dirty="0" smtClean="0">
                <a:solidFill>
                  <a:srgbClr val="FFAF03"/>
                </a:solidFill>
                <a:latin typeface="Georgia"/>
                <a:cs typeface="Georgia"/>
              </a:rPr>
              <a:t> Low academic language skills have been shown to be associated with low academic performance in a variety of educational settings  </a:t>
            </a:r>
          </a:p>
          <a:p>
            <a:pPr>
              <a:buClr>
                <a:schemeClr val="tx1"/>
              </a:buClr>
            </a:pPr>
            <a:endParaRPr lang="en-US" sz="2800" dirty="0" smtClean="0">
              <a:solidFill>
                <a:srgbClr val="FFAF03"/>
              </a:solidFill>
              <a:latin typeface="Georgia"/>
              <a:cs typeface="Georgia"/>
            </a:endParaRPr>
          </a:p>
          <a:p>
            <a:pPr>
              <a:buClr>
                <a:schemeClr val="tx1"/>
              </a:buClr>
              <a:buFont typeface="Arial"/>
              <a:buChar char="•"/>
            </a:pPr>
            <a:r>
              <a:rPr lang="en-US" sz="2800" dirty="0" smtClean="0">
                <a:solidFill>
                  <a:srgbClr val="FFAF03"/>
                </a:solidFill>
                <a:latin typeface="Georgia"/>
                <a:cs typeface="Georgia"/>
              </a:rPr>
              <a:t> Students who do </a:t>
            </a:r>
            <a:r>
              <a:rPr lang="en-US" sz="2800" i="1" dirty="0" smtClean="0">
                <a:solidFill>
                  <a:srgbClr val="FFAF03"/>
                </a:solidFill>
                <a:latin typeface="Georgia"/>
                <a:cs typeface="Georgia"/>
              </a:rPr>
              <a:t>not</a:t>
            </a:r>
            <a:r>
              <a:rPr lang="en-US" sz="2800" dirty="0" smtClean="0">
                <a:solidFill>
                  <a:srgbClr val="FFAF03"/>
                </a:solidFill>
                <a:latin typeface="Georgia"/>
                <a:cs typeface="Georgia"/>
              </a:rPr>
              <a:t> learn academic language may:</a:t>
            </a:r>
          </a:p>
          <a:p>
            <a:r>
              <a:rPr lang="en-US" sz="2800" dirty="0" smtClean="0">
                <a:latin typeface="Georgia"/>
                <a:cs typeface="Georgia"/>
              </a:rPr>
              <a:t>	– </a:t>
            </a:r>
            <a:r>
              <a:rPr lang="en-US" sz="2800" dirty="0" smtClean="0">
                <a:solidFill>
                  <a:srgbClr val="FFAF03"/>
                </a:solidFill>
                <a:latin typeface="Georgia"/>
                <a:cs typeface="Georgia"/>
              </a:rPr>
              <a:t>struggle academically </a:t>
            </a:r>
          </a:p>
          <a:p>
            <a:r>
              <a:rPr lang="en-US" sz="2800" dirty="0" smtClean="0">
                <a:solidFill>
                  <a:srgbClr val="FFFFFF"/>
                </a:solidFill>
                <a:latin typeface="Georgia"/>
                <a:cs typeface="Georgia"/>
              </a:rPr>
              <a:t>	– </a:t>
            </a:r>
            <a:r>
              <a:rPr lang="en-US" sz="2800" dirty="0" smtClean="0">
                <a:solidFill>
                  <a:srgbClr val="FFAF03"/>
                </a:solidFill>
                <a:latin typeface="Georgia"/>
                <a:cs typeface="Georgia"/>
              </a:rPr>
              <a:t>be at a higher risk of dropping out of school</a:t>
            </a:r>
          </a:p>
          <a:p>
            <a:endParaRPr lang="en-US" sz="2800" dirty="0" smtClean="0">
              <a:solidFill>
                <a:srgbClr val="FFAF03"/>
              </a:solidFill>
              <a:latin typeface="Georgia"/>
              <a:cs typeface="Georgia"/>
            </a:endParaRPr>
          </a:p>
          <a:p>
            <a:pPr>
              <a:buClr>
                <a:schemeClr val="tx1"/>
              </a:buClr>
              <a:buFont typeface="Arial"/>
              <a:buChar char="•"/>
            </a:pPr>
            <a:r>
              <a:rPr lang="en-US" sz="2800" dirty="0" smtClean="0">
                <a:solidFill>
                  <a:srgbClr val="FFAF03"/>
                </a:solidFill>
                <a:latin typeface="Georgia"/>
                <a:cs typeface="Georgia"/>
              </a:rPr>
              <a:t> The main barrier to student comprehension of texts and lectures is low academic vocabulary knowledge.</a:t>
            </a:r>
          </a:p>
          <a:p>
            <a:pPr>
              <a:buFont typeface="Arial"/>
              <a:buChar char="•"/>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56804" y="661012"/>
            <a:ext cx="7637034" cy="369332"/>
          </a:xfrm>
          <a:prstGeom prst="rect">
            <a:avLst/>
          </a:prstGeom>
          <a:noFill/>
        </p:spPr>
        <p:txBody>
          <a:bodyPr wrap="square" rtlCol="0">
            <a:spAutoFit/>
          </a:bodyPr>
          <a:lstStyle/>
          <a:p>
            <a:pPr>
              <a:buFont typeface="Arial"/>
              <a:buChar char="•"/>
            </a:pPr>
            <a:endParaRPr lang="en-US" dirty="0"/>
          </a:p>
        </p:txBody>
      </p:sp>
      <p:sp>
        <p:nvSpPr>
          <p:cNvPr id="5" name="Rectangle 4"/>
          <p:cNvSpPr/>
          <p:nvPr/>
        </p:nvSpPr>
        <p:spPr>
          <a:xfrm>
            <a:off x="382722" y="661012"/>
            <a:ext cx="8761278" cy="6832640"/>
          </a:xfrm>
          <a:prstGeom prst="rect">
            <a:avLst/>
          </a:prstGeom>
        </p:spPr>
        <p:txBody>
          <a:bodyPr wrap="square">
            <a:spAutoFit/>
          </a:bodyPr>
          <a:lstStyle/>
          <a:p>
            <a:pPr>
              <a:buClr>
                <a:schemeClr val="tx1"/>
              </a:buClr>
              <a:buFont typeface="Arial"/>
              <a:buChar char="•"/>
            </a:pPr>
            <a:r>
              <a:rPr lang="en-US" sz="2800" dirty="0" smtClean="0">
                <a:solidFill>
                  <a:srgbClr val="FFAF03"/>
                </a:solidFill>
                <a:latin typeface="Georgia"/>
                <a:cs typeface="Georgia"/>
              </a:rPr>
              <a:t> </a:t>
            </a:r>
            <a:r>
              <a:rPr lang="en-US" sz="2800" dirty="0" smtClean="0">
                <a:solidFill>
                  <a:schemeClr val="accent1"/>
                </a:solidFill>
                <a:latin typeface="Georgia"/>
                <a:cs typeface="Georgia"/>
              </a:rPr>
              <a:t>Developing students’ </a:t>
            </a:r>
            <a:r>
              <a:rPr lang="en-US" sz="2800" i="1" dirty="0" smtClean="0">
                <a:solidFill>
                  <a:schemeClr val="accent1"/>
                </a:solidFill>
                <a:latin typeface="Georgia"/>
                <a:cs typeface="Georgia"/>
              </a:rPr>
              <a:t>fluency</a:t>
            </a:r>
            <a:r>
              <a:rPr lang="en-US" sz="2800" dirty="0" smtClean="0">
                <a:solidFill>
                  <a:schemeClr val="accent1"/>
                </a:solidFill>
                <a:latin typeface="Georgia"/>
                <a:cs typeface="Georgia"/>
              </a:rPr>
              <a:t> in academic language provides access to the “language of school” and academic success</a:t>
            </a:r>
            <a:endParaRPr lang="en-US" sz="2800" dirty="0" smtClean="0">
              <a:solidFill>
                <a:srgbClr val="FFAF03"/>
              </a:solidFill>
              <a:latin typeface="Georgia"/>
              <a:cs typeface="Georgia"/>
            </a:endParaRPr>
          </a:p>
          <a:p>
            <a:endParaRPr lang="en-US" sz="2800" dirty="0" smtClean="0">
              <a:solidFill>
                <a:srgbClr val="FFAF03"/>
              </a:solidFill>
              <a:latin typeface="Georgia"/>
              <a:cs typeface="Georgia"/>
            </a:endParaRPr>
          </a:p>
          <a:p>
            <a:pPr>
              <a:buClr>
                <a:schemeClr val="tx1"/>
              </a:buClr>
              <a:buFont typeface="Arial"/>
              <a:buChar char="•"/>
            </a:pPr>
            <a:r>
              <a:rPr lang="en-US" sz="2800" dirty="0" smtClean="0">
                <a:solidFill>
                  <a:schemeClr val="accent1"/>
                </a:solidFill>
                <a:latin typeface="Georgia"/>
                <a:cs typeface="Georgia"/>
              </a:rPr>
              <a:t> Students who master academic language are more likely to be successful in academic and professional settings </a:t>
            </a:r>
          </a:p>
          <a:p>
            <a:pPr>
              <a:buClr>
                <a:schemeClr val="tx1"/>
              </a:buClr>
            </a:pPr>
            <a:endParaRPr lang="en-US" sz="2800" dirty="0" smtClean="0">
              <a:solidFill>
                <a:schemeClr val="accent1"/>
              </a:solidFill>
              <a:latin typeface="Georgia"/>
              <a:cs typeface="Georgia"/>
            </a:endParaRPr>
          </a:p>
          <a:p>
            <a:pPr>
              <a:buClr>
                <a:schemeClr val="tx1"/>
              </a:buClr>
              <a:buFont typeface="Arial"/>
              <a:buChar char="•"/>
            </a:pPr>
            <a:r>
              <a:rPr lang="en-US" sz="2800" dirty="0" smtClean="0">
                <a:solidFill>
                  <a:schemeClr val="accent1"/>
                </a:solidFill>
                <a:latin typeface="Georgia"/>
                <a:cs typeface="Georgia"/>
              </a:rPr>
              <a:t> Mastering oral academic language will allow students to participate in:</a:t>
            </a:r>
          </a:p>
          <a:p>
            <a:r>
              <a:rPr lang="en-US" sz="2800" dirty="0" smtClean="0">
                <a:latin typeface="Georgia"/>
                <a:cs typeface="Georgia"/>
              </a:rPr>
              <a:t>– </a:t>
            </a:r>
            <a:r>
              <a:rPr lang="en-US" sz="2800" dirty="0" smtClean="0">
                <a:solidFill>
                  <a:schemeClr val="accent1"/>
                </a:solidFill>
                <a:latin typeface="Georgia"/>
                <a:cs typeface="Georgia"/>
              </a:rPr>
              <a:t>academic discussions</a:t>
            </a:r>
          </a:p>
          <a:p>
            <a:r>
              <a:rPr lang="en-US" sz="2800" dirty="0" smtClean="0">
                <a:latin typeface="Georgia"/>
                <a:cs typeface="Georgia"/>
              </a:rPr>
              <a:t>– </a:t>
            </a:r>
            <a:r>
              <a:rPr lang="en-US" sz="2800" dirty="0" smtClean="0">
                <a:solidFill>
                  <a:schemeClr val="accent1"/>
                </a:solidFill>
                <a:latin typeface="Georgia"/>
                <a:cs typeface="Georgia"/>
              </a:rPr>
              <a:t>debates</a:t>
            </a:r>
          </a:p>
          <a:p>
            <a:r>
              <a:rPr lang="en-US" sz="2800" dirty="0" smtClean="0">
                <a:latin typeface="Georgia"/>
                <a:cs typeface="Georgia"/>
              </a:rPr>
              <a:t>– </a:t>
            </a:r>
            <a:r>
              <a:rPr lang="en-US" sz="2800" dirty="0" smtClean="0">
                <a:solidFill>
                  <a:schemeClr val="accent1"/>
                </a:solidFill>
                <a:latin typeface="Georgia"/>
                <a:cs typeface="Georgia"/>
              </a:rPr>
              <a:t>presentations in front of their peers</a:t>
            </a:r>
          </a:p>
          <a:p>
            <a:pPr>
              <a:buClr>
                <a:schemeClr val="tx1"/>
              </a:buClr>
            </a:pPr>
            <a:endParaRPr lang="en-US" sz="2800" dirty="0" smtClean="0">
              <a:solidFill>
                <a:schemeClr val="accent1"/>
              </a:solidFill>
              <a:latin typeface="Georgia"/>
              <a:cs typeface="Georgia"/>
            </a:endParaRPr>
          </a:p>
          <a:p>
            <a:pPr>
              <a:buClr>
                <a:schemeClr val="tx1"/>
              </a:buClr>
              <a:buFont typeface="Arial"/>
              <a:buChar char="•"/>
            </a:pPr>
            <a:endParaRPr lang="en-US" sz="2800" dirty="0" smtClean="0">
              <a:solidFill>
                <a:srgbClr val="FFAF03"/>
              </a:solidFill>
              <a:latin typeface="Georgia"/>
              <a:cs typeface="Georgia"/>
            </a:endParaRPr>
          </a:p>
          <a:p>
            <a:pPr>
              <a:buFont typeface="Arial"/>
              <a:buChar char="•"/>
            </a:pP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wilight">
  <a:themeElements>
    <a:clrScheme name="Twilight">
      <a:dk1>
        <a:sysClr val="windowText" lastClr="000000"/>
      </a:dk1>
      <a:lt1>
        <a:sysClr val="window" lastClr="FFFFFF"/>
      </a:lt1>
      <a:dk2>
        <a:srgbClr val="54638C"/>
      </a:dk2>
      <a:lt2>
        <a:srgbClr val="8D9AB3"/>
      </a:lt2>
      <a:accent1>
        <a:srgbClr val="FFAF03"/>
      </a:accent1>
      <a:accent2>
        <a:srgbClr val="FDE689"/>
      </a:accent2>
      <a:accent3>
        <a:srgbClr val="9E82E7"/>
      </a:accent3>
      <a:accent4>
        <a:srgbClr val="9735BB"/>
      </a:accent4>
      <a:accent5>
        <a:srgbClr val="BF2B2B"/>
      </a:accent5>
      <a:accent6>
        <a:srgbClr val="ED7307"/>
      </a:accent6>
      <a:hlink>
        <a:srgbClr val="FFAF03"/>
      </a:hlink>
      <a:folHlink>
        <a:srgbClr val="FDE689"/>
      </a:folHlink>
    </a:clrScheme>
    <a:fontScheme name="Twilight">
      <a:majorFont>
        <a:latin typeface="Century Gothic"/>
        <a:ea typeface=""/>
        <a:cs typeface=""/>
        <a:font script="Jpan" typeface="ＭＳ Ｐゴシック"/>
      </a:majorFont>
      <a:minorFont>
        <a:latin typeface="Century Gothic"/>
        <a:ea typeface=""/>
        <a:cs typeface=""/>
        <a:font script="Jpan" typeface="ＭＳ Ｐゴシック"/>
      </a:minorFont>
    </a:fontScheme>
    <a:fmtScheme name="Twilight">
      <a:fillStyleLst>
        <a:solidFill>
          <a:schemeClr val="phClr"/>
        </a:solidFill>
        <a:gradFill rotWithShape="1">
          <a:gsLst>
            <a:gs pos="0">
              <a:schemeClr val="phClr">
                <a:tint val="100000"/>
                <a:shade val="60000"/>
                <a:satMod val="130000"/>
              </a:schemeClr>
            </a:gs>
            <a:gs pos="100000">
              <a:schemeClr val="phClr">
                <a:tint val="100000"/>
                <a:shade val="94000"/>
                <a:satMod val="135000"/>
              </a:schemeClr>
            </a:gs>
          </a:gsLst>
          <a:path path="circle">
            <a:fillToRect l="100000" t="100000" r="100000" b="100000"/>
          </a:path>
        </a:gradFill>
        <a:gradFill rotWithShape="1">
          <a:gsLst>
            <a:gs pos="0">
              <a:schemeClr val="phClr">
                <a:shade val="60000"/>
                <a:satMod val="130000"/>
              </a:schemeClr>
            </a:gs>
            <a:gs pos="100000">
              <a:schemeClr val="phClr">
                <a:shade val="94000"/>
                <a:satMod val="135000"/>
              </a:schemeClr>
            </a:gs>
          </a:gsLst>
          <a:lin ang="16200000" scaled="0"/>
        </a:gradFill>
      </a:fillStyleLst>
      <a:lnStyleLst>
        <a:ln w="19050" cap="flat" cmpd="sng" algn="ctr">
          <a:solidFill>
            <a:schemeClr val="phClr">
              <a:shade val="95000"/>
              <a:satMod val="105000"/>
            </a:schemeClr>
          </a:solidFill>
          <a:prstDash val="solid"/>
        </a:ln>
        <a:ln w="19050" cap="flat" cmpd="sng" algn="ctr">
          <a:solidFill>
            <a:schemeClr val="phClr"/>
          </a:solidFill>
          <a:prstDash val="solid"/>
        </a:ln>
        <a:ln w="47625" cap="flat" cmpd="sng" algn="ctr">
          <a:solidFill>
            <a:schemeClr val="phClr"/>
          </a:solidFill>
          <a:prstDash val="solid"/>
        </a:ln>
      </a:lnStyleLst>
      <a:effectStyleLst>
        <a:effectStyle>
          <a:effectLst/>
        </a:effectStyle>
        <a:effectStyle>
          <a:effectLst>
            <a:innerShdw blurRad="38100" dist="12700" dir="5400000">
              <a:srgbClr val="FFFFFF">
                <a:alpha val="75000"/>
              </a:srgbClr>
            </a:innerShdw>
            <a:outerShdw blurRad="88900" dist="50800" dir="5400000" sx="102000" sy="102000" algn="tr" rotWithShape="0">
              <a:srgbClr val="808080">
                <a:alpha val="50000"/>
              </a:srgbClr>
            </a:outerShdw>
          </a:effectLst>
        </a:effectStyle>
        <a:effectStyle>
          <a:effectLst>
            <a:outerShdw blurRad="317500" dist="762000" dir="5400000" sy="45000" rotWithShape="0">
              <a:srgbClr val="000000">
                <a:alpha val="35000"/>
              </a:srgbClr>
            </a:outerShdw>
          </a:effectLst>
          <a:scene3d>
            <a:camera prst="orthographicFront">
              <a:rot lat="0" lon="0" rev="0"/>
            </a:camera>
            <a:lightRig rig="balanced" dir="tl"/>
          </a:scene3d>
          <a:sp3d extrusionH="12700" prstMaterial="softEdge">
            <a:bevelT w="38100" h="12700"/>
          </a:sp3d>
        </a:effectStyle>
      </a:effectStyleLst>
      <a:bgFillStyleLst>
        <a:solidFill>
          <a:schemeClr val="phClr"/>
        </a:solidFill>
        <a:blipFill rotWithShape="1">
          <a:blip xmlns:r="http://schemas.openxmlformats.org/officeDocument/2006/relationships" r:embed="rId1">
            <a:duotone>
              <a:schemeClr val="phClr">
                <a:shade val="10000"/>
                <a:satMod val="200000"/>
              </a:schemeClr>
              <a:schemeClr val="phClr">
                <a:tint val="30000"/>
                <a:satMod val="300000"/>
              </a:schemeClr>
            </a:duotone>
          </a:blip>
          <a:stretch/>
        </a:blipFill>
        <a:blipFill rotWithShape="1">
          <a:blip xmlns:r="http://schemas.openxmlformats.org/officeDocument/2006/relationships" r:embed="rId2">
            <a:duotone>
              <a:schemeClr val="phClr">
                <a:shade val="20000"/>
                <a:satMod val="200000"/>
              </a:schemeClr>
              <a:schemeClr val="phClr">
                <a:tint val="50000"/>
                <a:satMod val="1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Twilight.thmx</Template>
  <TotalTime>171</TotalTime>
  <Words>537</Words>
  <Application>Microsoft Office PowerPoint</Application>
  <PresentationFormat>On-screen Show (4:3)</PresentationFormat>
  <Paragraphs>80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Twilight</vt:lpstr>
      <vt:lpstr>Academic Language</vt:lpstr>
      <vt:lpstr>What is Academic Language?</vt:lpstr>
      <vt:lpstr>Academic Language is: </vt:lpstr>
      <vt:lpstr>What makes it Academic?</vt:lpstr>
      <vt:lpstr>What makes it Academic?</vt:lpstr>
      <vt:lpstr>Everyday vs. Academic</vt:lpstr>
      <vt:lpstr>So, why is it important?</vt:lpstr>
      <vt:lpstr>PowerPoint Presentation</vt:lpstr>
      <vt:lpstr>PowerPoint Presentation</vt:lpstr>
      <vt:lpstr>What is required in regards to Academic Language in the TPA?</vt:lpstr>
      <vt:lpstr>PowerPoint Presentation</vt:lpstr>
      <vt:lpstr>PowerPoint Presentation</vt:lpstr>
      <vt:lpstr>Academic Language Activities  for your College Classroom</vt:lpstr>
      <vt:lpstr>Academic Language Activities  for your College Classroom</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Academic Content Language</dc:title>
  <dc:creator>Angie Mendiola</dc:creator>
  <cp:lastModifiedBy>Rebecca</cp:lastModifiedBy>
  <cp:revision>7</cp:revision>
  <dcterms:created xsi:type="dcterms:W3CDTF">2011-11-05T00:31:30Z</dcterms:created>
  <dcterms:modified xsi:type="dcterms:W3CDTF">2011-11-06T19:02:05Z</dcterms:modified>
</cp:coreProperties>
</file>